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87" r:id="rId3"/>
    <p:sldId id="257" r:id="rId4"/>
    <p:sldId id="286" r:id="rId5"/>
    <p:sldId id="266" r:id="rId6"/>
    <p:sldId id="285" r:id="rId7"/>
    <p:sldId id="278" r:id="rId8"/>
    <p:sldId id="282" r:id="rId9"/>
    <p:sldId id="283" r:id="rId10"/>
    <p:sldId id="284" r:id="rId11"/>
    <p:sldId id="299" r:id="rId12"/>
    <p:sldId id="297" r:id="rId13"/>
    <p:sldId id="298" r:id="rId14"/>
    <p:sldId id="296" r:id="rId15"/>
    <p:sldId id="295" r:id="rId16"/>
    <p:sldId id="290" r:id="rId17"/>
    <p:sldId id="294" r:id="rId18"/>
    <p:sldId id="275" r:id="rId19"/>
  </p:sldIdLst>
  <p:sldSz cx="18288000" cy="10287000"/>
  <p:notesSz cx="6858000" cy="9144000"/>
  <p:embeddedFontLst>
    <p:embeddedFont>
      <p:font typeface="Poppins Light" panose="020B0604020202020204" charset="0"/>
      <p:regular r:id="rId21"/>
    </p:embeddedFont>
    <p:embeddedFont>
      <p:font typeface="Poppins Medium" panose="020B0604020202020204" charset="0"/>
      <p:regular r:id="rId22"/>
    </p:embeddedFont>
    <p:embeddedFont>
      <p:font typeface="Bauhaus 93" panose="04030905020B02020C02" pitchFamily="82" charset="0"/>
      <p:regular r:id="rId23"/>
    </p:embeddedFont>
    <p:embeddedFont>
      <p:font typeface="Arial Black" panose="020B0A04020102020204" pitchFamily="34" charset="0"/>
      <p:bold r:id="rId24"/>
    </p:embeddedFont>
    <p:embeddedFont>
      <p:font typeface="Poppins Medium Bold" panose="020B060402020202020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AUSHIK" initials="K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E20000"/>
    <a:srgbClr val="00CCFF"/>
    <a:srgbClr val="0B009C"/>
    <a:srgbClr val="429499"/>
    <a:srgbClr val="FF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22" autoAdjust="0"/>
  </p:normalViewPr>
  <p:slideViewPr>
    <p:cSldViewPr>
      <p:cViewPr>
        <p:scale>
          <a:sx n="55" d="100"/>
          <a:sy n="55" d="100"/>
        </p:scale>
        <p:origin x="835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F577-B884-44EE-8297-1A620C74071D}" type="datetimeFigureOut">
              <a:rPr lang="en-IN" smtClean="0"/>
              <a:pPr/>
              <a:t>20-06-2022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144DC-87AC-4E93-B1CD-1A5D86FF2C8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590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44DC-87AC-4E93-B1CD-1A5D86FF2C8E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846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144DC-87AC-4E93-B1CD-1A5D86FF2C8E}" type="slidenum">
              <a:rPr lang="en-IN" smtClean="0"/>
              <a:pPr/>
              <a:t>3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EA41-D302-490D-B0F9-BCC4B734B3C2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5EEFC-6BA3-4395-BCAC-43F324A2057F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F78FB-7040-4343-AC73-629D691FBEEA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C9CC-E5F7-4193-89CF-A983B732CEC9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2F7EC3-0A87-444F-A046-B61A3AD88D1A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4AE66-2542-4925-A50C-475A317FAD9F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90F5C-1E7B-47CD-9ED8-E5A624875546}" type="datetime1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316C-7DAA-49CD-AD6F-18961333B73D}" type="datetime1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BF175-9111-41C6-9DF0-A5E2D2925969}" type="datetime1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CDCC6-451F-434B-83C6-B916D79A222D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A3FB0-4198-44B0-A333-CB8932FBBABB}" type="datetime1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A51C0-1178-4CDD-A542-808FDC28EA6D}" type="datetime1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66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90869" y="723900"/>
            <a:ext cx="10987508" cy="5013579"/>
            <a:chOff x="-45038" y="-2968620"/>
            <a:chExt cx="14650010" cy="6684770"/>
          </a:xfrm>
        </p:grpSpPr>
        <p:sp>
          <p:nvSpPr>
            <p:cNvPr id="4" name="TextBox 4"/>
            <p:cNvSpPr txBox="1"/>
            <p:nvPr/>
          </p:nvSpPr>
          <p:spPr>
            <a:xfrm>
              <a:off x="0" y="-2968620"/>
              <a:ext cx="5747787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 b="1" dirty="0">
                  <a:solidFill>
                    <a:srgbClr val="00FFFF"/>
                  </a:solidFill>
                  <a:latin typeface="Poppins Medium"/>
                </a:rPr>
                <a:t>Final Year Project </a:t>
              </a:r>
              <a:r>
                <a:rPr lang="en-US" sz="3000" b="1" dirty="0" smtClean="0">
                  <a:solidFill>
                    <a:srgbClr val="00FFFF"/>
                  </a:solidFill>
                  <a:latin typeface="Poppins Medium"/>
                </a:rPr>
                <a:t>On</a:t>
              </a:r>
              <a:r>
                <a:rPr lang="en-US" sz="3000" b="1" dirty="0">
                  <a:solidFill>
                    <a:srgbClr val="00FFFF"/>
                  </a:solidFill>
                  <a:latin typeface="Poppins Medium"/>
                </a:rPr>
                <a:t>,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45038" y="-1813396"/>
              <a:ext cx="14568033" cy="3035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 dirty="0">
                  <a:solidFill>
                    <a:srgbClr val="FFFFFF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Poppins Medium Bold"/>
                </a:rPr>
                <a:t>MIMO Antenna in </a:t>
              </a:r>
            </a:p>
            <a:p>
              <a:pPr>
                <a:lnSpc>
                  <a:spcPts val="8800"/>
                </a:lnSpc>
              </a:pPr>
              <a:r>
                <a:rPr lang="en-US" sz="8000" dirty="0">
                  <a:solidFill>
                    <a:srgbClr val="FFFFFF"/>
                  </a:solidFill>
                  <a:effectLst>
                    <a:glow rad="2286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Poppins Medium Bold"/>
                </a:rPr>
                <a:t>5G Communication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6939" y="1561715"/>
              <a:ext cx="14568033" cy="2154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spc="73" dirty="0" smtClean="0">
                  <a:solidFill>
                    <a:srgbClr val="FFFF00"/>
                  </a:solidFill>
                  <a:latin typeface="Poppins Medium"/>
                </a:rPr>
                <a:t>Presented by: 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73" dirty="0" smtClean="0">
                  <a:solidFill>
                    <a:srgbClr val="FFFFFF"/>
                  </a:solidFill>
                  <a:latin typeface="Poppins Medium"/>
                </a:rPr>
                <a:t>Nabanita </a:t>
              </a:r>
              <a:r>
                <a:rPr lang="en-US" sz="2400" b="1" spc="73" dirty="0" err="1">
                  <a:solidFill>
                    <a:srgbClr val="FFFFFF"/>
                  </a:solidFill>
                  <a:latin typeface="Poppins Medium"/>
                </a:rPr>
                <a:t>Saha</a:t>
              </a:r>
              <a:r>
                <a:rPr lang="en-US" sz="2400" b="1" spc="73" dirty="0">
                  <a:solidFill>
                    <a:srgbClr val="FFFFFF"/>
                  </a:solidFill>
                  <a:latin typeface="Poppins Medium"/>
                </a:rPr>
                <a:t> </a:t>
              </a:r>
              <a:r>
                <a:rPr lang="en-US" sz="2400" b="1" spc="73" dirty="0" smtClean="0">
                  <a:solidFill>
                    <a:srgbClr val="FFFFFF"/>
                  </a:solidFill>
                  <a:latin typeface="Poppins Medium"/>
                </a:rPr>
                <a:t>(T91/ECE/184047)  </a:t>
              </a:r>
            </a:p>
            <a:p>
              <a:pPr>
                <a:lnSpc>
                  <a:spcPct val="150000"/>
                </a:lnSpc>
              </a:pPr>
              <a:r>
                <a:rPr lang="en-US" sz="2400" b="1" spc="73" dirty="0" err="1" smtClean="0">
                  <a:solidFill>
                    <a:srgbClr val="FFFFFF"/>
                  </a:solidFill>
                  <a:latin typeface="Poppins Medium"/>
                </a:rPr>
                <a:t>Tamojit</a:t>
              </a:r>
              <a:r>
                <a:rPr lang="en-US" sz="2400" b="1" spc="73" dirty="0" smtClean="0">
                  <a:solidFill>
                    <a:srgbClr val="FFFFFF"/>
                  </a:solidFill>
                  <a:latin typeface="Poppins Medium"/>
                </a:rPr>
                <a:t> Das (T91/ECE/184052)</a:t>
              </a:r>
              <a:endParaRPr lang="en-US" sz="2400" b="1" spc="73" dirty="0">
                <a:solidFill>
                  <a:srgbClr val="FFFFFF"/>
                </a:solidFill>
                <a:latin typeface="Poppins Medium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77980" y="6141221"/>
            <a:ext cx="8173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FF00"/>
                </a:solidFill>
                <a:latin typeface="Poppins Medium Bold" panose="020B0604020202020204" charset="0"/>
                <a:cs typeface="Poppins Medium Bold" panose="020B0604020202020204" charset="0"/>
              </a:rPr>
              <a:t>Under supervision of: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Dr. Kaushik Mandal (Assistant. Professor, RPE, CU)</a:t>
            </a:r>
            <a:endParaRPr lang="en-IN" sz="2400" dirty="0">
              <a:solidFill>
                <a:schemeClr val="bg1"/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869" y="7968872"/>
            <a:ext cx="747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Institute of </a:t>
            </a:r>
            <a:r>
              <a:rPr lang="en-US" sz="2400" dirty="0" err="1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Radiophysics</a:t>
            </a:r>
            <a:r>
              <a:rPr lang="en-US" sz="2400" dirty="0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 and Electronics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University of Calcutta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Poppins Medium Bold" panose="020B0604020202020204" charset="0"/>
                <a:cs typeface="Poppins Medium Bold" panose="020B0604020202020204" charset="0"/>
              </a:rPr>
              <a:t>June 2022</a:t>
            </a:r>
            <a:endParaRPr lang="en-IN" sz="2400" dirty="0">
              <a:solidFill>
                <a:schemeClr val="bg1"/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05" t="14839" r="28920" b="14667"/>
          <a:stretch/>
        </p:blipFill>
        <p:spPr>
          <a:xfrm>
            <a:off x="971021" y="2695664"/>
            <a:ext cx="2020000" cy="3896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6" t="15112" r="28785" b="15175"/>
          <a:stretch/>
        </p:blipFill>
        <p:spPr>
          <a:xfrm>
            <a:off x="3829081" y="2695664"/>
            <a:ext cx="1980356" cy="3896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4" t="26540" r="34133" b="10222"/>
          <a:stretch/>
        </p:blipFill>
        <p:spPr>
          <a:xfrm>
            <a:off x="6749325" y="1562100"/>
            <a:ext cx="11310075" cy="80168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2115800" y="9578977"/>
            <a:ext cx="1888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S-parameters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7229" y="6592494"/>
            <a:ext cx="1902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Front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49808" y="6592494"/>
            <a:ext cx="13871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Back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986" y="116615"/>
            <a:ext cx="17440993" cy="1195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585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Design 4: Two Monopoles 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opposite along X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axis 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0" y="3467100"/>
            <a:ext cx="1375003" cy="14776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2944" y="7505700"/>
            <a:ext cx="5000660" cy="156337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Operating Band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2.0838 – 4.1218 GHz</a:t>
            </a:r>
          </a:p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Band Width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2.038 GHz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FFF00"/>
                </a:solidFill>
              </a:rPr>
              <a:t>Maximum S21: </a:t>
            </a:r>
            <a:r>
              <a:rPr lang="en-US" sz="2200" b="1" dirty="0" smtClean="0">
                <a:solidFill>
                  <a:schemeClr val="bg1"/>
                </a:solidFill>
              </a:rPr>
              <a:t>-16 dB </a:t>
            </a:r>
            <a:endParaRPr lang="en-IN" sz="2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85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907" y="1460398"/>
            <a:ext cx="3086894" cy="2941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3" y="1460398"/>
            <a:ext cx="3088211" cy="29352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7222" y="61408"/>
            <a:ext cx="8369526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n w="22225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Design Modification</a:t>
            </a:r>
            <a:endParaRPr lang="en-IN" sz="6000" b="1" dirty="0">
              <a:ln w="22225">
                <a:solidFill>
                  <a:schemeClr val="tx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4548" y="4367645"/>
            <a:ext cx="21359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92D050"/>
                </a:solidFill>
              </a:rPr>
              <a:t>Design: A</a:t>
            </a:r>
            <a:endParaRPr lang="en-IN" sz="3000" b="1" dirty="0">
              <a:solidFill>
                <a:srgbClr val="92D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08980" y="4367645"/>
            <a:ext cx="202826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92D050"/>
                </a:solidFill>
              </a:rPr>
              <a:t>Design: B</a:t>
            </a:r>
            <a:endParaRPr lang="en-IN" sz="3000" b="1" dirty="0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33480" y="8937044"/>
            <a:ext cx="27664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92D050"/>
                </a:solidFill>
              </a:rPr>
              <a:t>Design: C</a:t>
            </a:r>
            <a:endParaRPr lang="en-IN" sz="3000" b="1" dirty="0">
              <a:solidFill>
                <a:srgbClr val="92D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151155" y="9044033"/>
            <a:ext cx="41312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92D050"/>
                </a:solidFill>
              </a:rPr>
              <a:t>Final Proposed Design</a:t>
            </a:r>
            <a:endParaRPr lang="en-IN" sz="3000" b="1" dirty="0">
              <a:solidFill>
                <a:srgbClr val="92D05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143" y="5947020"/>
            <a:ext cx="3113438" cy="29599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232" y="5903325"/>
            <a:ext cx="3200157" cy="3033719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114774" y="2651623"/>
            <a:ext cx="2261953" cy="3728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ight Arrow 17"/>
          <p:cNvSpPr/>
          <p:nvPr/>
        </p:nvSpPr>
        <p:spPr>
          <a:xfrm rot="2453878">
            <a:off x="3869438" y="4982318"/>
            <a:ext cx="2095038" cy="37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ight Arrow 19"/>
          <p:cNvSpPr/>
          <p:nvPr/>
        </p:nvSpPr>
        <p:spPr>
          <a:xfrm rot="2453878">
            <a:off x="9428780" y="4982318"/>
            <a:ext cx="2095038" cy="379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ight Arrow 20"/>
          <p:cNvSpPr/>
          <p:nvPr/>
        </p:nvSpPr>
        <p:spPr>
          <a:xfrm>
            <a:off x="9078082" y="7209247"/>
            <a:ext cx="2170481" cy="39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/>
          <p:cNvSpPr txBox="1"/>
          <p:nvPr/>
        </p:nvSpPr>
        <p:spPr>
          <a:xfrm>
            <a:off x="12971311" y="288799"/>
            <a:ext cx="472933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u="sng" dirty="0" smtClean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 </a:t>
            </a:r>
            <a:r>
              <a:rPr lang="en-IN" sz="2000" b="1" u="sng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Parameters:</a:t>
            </a:r>
            <a:r>
              <a:rPr lang="en-IN" sz="2000" b="1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endParaRPr lang="en-IN" sz="2000" b="1" dirty="0" smtClean="0">
              <a:solidFill>
                <a:schemeClr val="bg1"/>
              </a:solidFill>
            </a:endParaRPr>
          </a:p>
          <a:p>
            <a:r>
              <a:rPr lang="en-IN" sz="2000" b="1" dirty="0" smtClean="0">
                <a:solidFill>
                  <a:schemeClr val="bg1"/>
                </a:solidFill>
              </a:rPr>
              <a:t>Dielectric length =150 mm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Dielectric width =150 mm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Dielectric height =1.6 mm</a:t>
            </a:r>
          </a:p>
          <a:p>
            <a:endParaRPr lang="en-IN" sz="2000" b="1" dirty="0" smtClean="0">
              <a:solidFill>
                <a:schemeClr val="bg1"/>
              </a:solidFill>
            </a:endParaRPr>
          </a:p>
          <a:p>
            <a:r>
              <a:rPr lang="en-IN" sz="2000" b="1" dirty="0" smtClean="0">
                <a:solidFill>
                  <a:schemeClr val="bg1"/>
                </a:solidFill>
              </a:rPr>
              <a:t>Patch length =27.922505310634 mm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Patch width =21.484023919693 mm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Patch height =0.035mm</a:t>
            </a:r>
          </a:p>
          <a:p>
            <a:endParaRPr lang="en-IN" sz="2000" b="1" dirty="0" smtClean="0">
              <a:solidFill>
                <a:schemeClr val="bg1"/>
              </a:solidFill>
            </a:endParaRPr>
          </a:p>
          <a:p>
            <a:r>
              <a:rPr lang="en-IN" sz="2000" b="1" dirty="0" smtClean="0">
                <a:solidFill>
                  <a:schemeClr val="bg1"/>
                </a:solidFill>
              </a:rPr>
              <a:t>Feed length=14.5 mm</a:t>
            </a:r>
          </a:p>
          <a:p>
            <a:r>
              <a:rPr lang="en-IN" sz="2000" b="1" dirty="0" smtClean="0">
                <a:solidFill>
                  <a:schemeClr val="bg1"/>
                </a:solidFill>
              </a:rPr>
              <a:t>Feed width =5.5845010621268 mm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Cut width=2 mm</a:t>
            </a:r>
            <a:endParaRPr lang="en-IN" sz="2000" b="1" dirty="0" smtClean="0">
              <a:solidFill>
                <a:schemeClr val="bg1"/>
              </a:solidFill>
            </a:endParaRPr>
          </a:p>
          <a:p>
            <a:endParaRPr lang="en-US" sz="2000" b="1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Operating Band – (1.4556 – 4.5015) GHz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Band Width – 3.0459 GHz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Percentage bandwidth – 102.2%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070530" y="5873817"/>
            <a:ext cx="2931497" cy="3374139"/>
            <a:chOff x="13219970" y="2263180"/>
            <a:chExt cx="3277956" cy="3651800"/>
          </a:xfrm>
        </p:grpSpPr>
        <p:sp>
          <p:nvSpPr>
            <p:cNvPr id="24" name="TextBox 23"/>
            <p:cNvSpPr txBox="1"/>
            <p:nvPr/>
          </p:nvSpPr>
          <p:spPr>
            <a:xfrm>
              <a:off x="13536488" y="2263180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 smtClean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Indicator:</a:t>
              </a:r>
              <a:endParaRPr lang="en-IN" sz="24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44"/>
            <a:stretch/>
          </p:blipFill>
          <p:spPr>
            <a:xfrm>
              <a:off x="13219970" y="2924794"/>
              <a:ext cx="3277956" cy="2990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201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530119" y="1543100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Feed width = W/10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7036" y="174785"/>
            <a:ext cx="17497944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Parametric Studies (design A) : </a:t>
            </a:r>
            <a:r>
              <a:rPr lang="en-US" sz="4800" b="1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Feed </a:t>
            </a:r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Width Variation</a:t>
            </a:r>
            <a:endParaRPr lang="en-IN" sz="4800" b="1" dirty="0">
              <a:ln>
                <a:solidFill>
                  <a:schemeClr val="accent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7056" y="911734"/>
            <a:ext cx="8219040" cy="4370302"/>
            <a:chOff x="647056" y="911734"/>
            <a:chExt cx="8219040" cy="43703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/>
            <a:stretch/>
          </p:blipFill>
          <p:spPr>
            <a:xfrm>
              <a:off x="647056" y="911734"/>
              <a:ext cx="8219040" cy="437030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26516" y="1025392"/>
              <a:ext cx="3153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Feed width = </a:t>
              </a:r>
              <a:r>
                <a:rPr lang="en-US" sz="2800" b="1" dirty="0" smtClean="0">
                  <a:solidFill>
                    <a:srgbClr val="00B050"/>
                  </a:solidFill>
                </a:rPr>
                <a:t>W/10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7056" y="5458366"/>
            <a:ext cx="8219040" cy="4514281"/>
            <a:chOff x="647056" y="5458367"/>
            <a:chExt cx="8219040" cy="451428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7"/>
            <a:stretch/>
          </p:blipFill>
          <p:spPr>
            <a:xfrm>
              <a:off x="647056" y="5458367"/>
              <a:ext cx="8219040" cy="451428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327128" y="5674045"/>
              <a:ext cx="32965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Feed width = W/7.5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216008" y="911734"/>
            <a:ext cx="8496944" cy="4377779"/>
            <a:chOff x="9216008" y="911734"/>
            <a:chExt cx="8496944" cy="437777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1"/>
            <a:stretch/>
          </p:blipFill>
          <p:spPr>
            <a:xfrm>
              <a:off x="9216008" y="911734"/>
              <a:ext cx="8496944" cy="437777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1736288" y="1005782"/>
              <a:ext cx="3132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Feed width = W/4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216008" y="5458367"/>
            <a:ext cx="8521400" cy="4514281"/>
            <a:chOff x="9216008" y="5458367"/>
            <a:chExt cx="8521400" cy="451428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" r="4111"/>
            <a:stretch/>
          </p:blipFill>
          <p:spPr>
            <a:xfrm>
              <a:off x="9216008" y="5458367"/>
              <a:ext cx="8521400" cy="451428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2060324" y="5575548"/>
              <a:ext cx="31323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Feed width = W/5</a:t>
              </a:r>
              <a:endParaRPr lang="en-US" sz="2800" b="1" dirty="0" smtClean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6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15008" y="174948"/>
            <a:ext cx="17857984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600" b="1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Parametric </a:t>
            </a:r>
            <a:r>
              <a:rPr lang="en-US" sz="4600" b="1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Studies (design </a:t>
            </a:r>
            <a:r>
              <a:rPr lang="en-US" sz="4600" b="1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A) </a:t>
            </a:r>
            <a:r>
              <a:rPr lang="en-US" sz="4600" b="1" dirty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:</a:t>
            </a:r>
            <a:r>
              <a:rPr lang="en-US" sz="4600" b="1" dirty="0" smtClean="0">
                <a:ln>
                  <a:solidFill>
                    <a:schemeClr val="accent1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 Ground Length Variation </a:t>
            </a:r>
            <a:endParaRPr lang="en-IN" sz="4600" b="1" dirty="0">
              <a:ln>
                <a:solidFill>
                  <a:schemeClr val="accent1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7056" y="856899"/>
            <a:ext cx="8440893" cy="4450901"/>
            <a:chOff x="647056" y="856899"/>
            <a:chExt cx="8440893" cy="44509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8"/>
            <a:stretch/>
          </p:blipFill>
          <p:spPr>
            <a:xfrm>
              <a:off x="647056" y="856899"/>
              <a:ext cx="8440893" cy="445090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689163" y="856899"/>
              <a:ext cx="3960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</a:rPr>
                <a:t>Ground length = L/2 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384909" y="833097"/>
            <a:ext cx="8553718" cy="4474703"/>
            <a:chOff x="9384909" y="833097"/>
            <a:chExt cx="8553718" cy="44747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4909" y="856899"/>
              <a:ext cx="8553718" cy="445090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2130056" y="833097"/>
              <a:ext cx="352795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B050"/>
                  </a:solidFill>
                </a:rPr>
                <a:t>Ground length = </a:t>
              </a:r>
              <a:r>
                <a:rPr lang="en-US" sz="2800" b="1" dirty="0" smtClean="0">
                  <a:solidFill>
                    <a:srgbClr val="00B050"/>
                  </a:solidFill>
                </a:rPr>
                <a:t>L/1.5 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056" y="5545608"/>
            <a:ext cx="8440893" cy="4471632"/>
            <a:chOff x="647056" y="5545608"/>
            <a:chExt cx="8440893" cy="447163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" r="4111"/>
            <a:stretch/>
          </p:blipFill>
          <p:spPr>
            <a:xfrm>
              <a:off x="647056" y="5545608"/>
              <a:ext cx="8440893" cy="44716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527376" y="5545608"/>
              <a:ext cx="3960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</a:rPr>
                <a:t>Ground length = L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84909" y="5523884"/>
            <a:ext cx="8549119" cy="4493356"/>
            <a:chOff x="9384909" y="5523884"/>
            <a:chExt cx="8549119" cy="449335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" r="1527"/>
            <a:stretch/>
          </p:blipFill>
          <p:spPr>
            <a:xfrm>
              <a:off x="9384909" y="5545608"/>
              <a:ext cx="8549119" cy="447163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913812" y="5523884"/>
              <a:ext cx="39604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>
                  <a:solidFill>
                    <a:srgbClr val="00B050"/>
                  </a:solidFill>
                </a:rPr>
                <a:t>Ground length = L – 28</a:t>
              </a:r>
              <a:endParaRPr lang="en-IN" sz="28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99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6924"/>
            <a:ext cx="18145000" cy="830997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cs typeface="Poppins Medium Bold" panose="020B0604020202020204" charset="0"/>
              </a:rPr>
              <a:t>Comparison of S Parameters for Respective Design Modifications</a:t>
            </a:r>
            <a:endParaRPr lang="en-IN" sz="4800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20000"/>
                  <a:lumOff val="80000"/>
                </a:schemeClr>
              </a:solidFill>
              <a:cs typeface="Poppins Medium Bold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67536" y="205568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1)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3032432" y="233244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2)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3923420" y="637212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)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3583034" y="664746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973501" y="655679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3)</a:t>
            </a:r>
            <a:endParaRPr lang="en-IN" dirty="0"/>
          </a:p>
        </p:txBody>
      </p:sp>
      <p:grpSp>
        <p:nvGrpSpPr>
          <p:cNvPr id="2" name="Group 1"/>
          <p:cNvGrpSpPr/>
          <p:nvPr/>
        </p:nvGrpSpPr>
        <p:grpSpPr>
          <a:xfrm>
            <a:off x="575049" y="986437"/>
            <a:ext cx="8568952" cy="4359122"/>
            <a:chOff x="575049" y="986437"/>
            <a:chExt cx="8568952" cy="435912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" r="4111"/>
            <a:stretch/>
          </p:blipFill>
          <p:spPr>
            <a:xfrm>
              <a:off x="575049" y="986437"/>
              <a:ext cx="8568952" cy="43591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791569" y="994588"/>
              <a:ext cx="21359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Design A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360024" y="986437"/>
            <a:ext cx="8409612" cy="4359121"/>
            <a:chOff x="9360024" y="986437"/>
            <a:chExt cx="8409612" cy="43591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1" r="1083"/>
            <a:stretch/>
          </p:blipFill>
          <p:spPr>
            <a:xfrm>
              <a:off x="9360024" y="986437"/>
              <a:ext cx="8409612" cy="435912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744400" y="994588"/>
              <a:ext cx="21359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Design B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5048" y="5542588"/>
            <a:ext cx="8568953" cy="4452561"/>
            <a:chOff x="575048" y="5542588"/>
            <a:chExt cx="8568953" cy="44525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9" r="1527"/>
            <a:stretch/>
          </p:blipFill>
          <p:spPr>
            <a:xfrm>
              <a:off x="575048" y="5542588"/>
              <a:ext cx="8568953" cy="445256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791569" y="5693705"/>
              <a:ext cx="21359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Design </a:t>
              </a:r>
              <a:r>
                <a:rPr lang="en-US" sz="3000" b="1" dirty="0">
                  <a:solidFill>
                    <a:srgbClr val="00B050"/>
                  </a:solidFill>
                </a:rPr>
                <a:t>C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60024" y="5542589"/>
            <a:ext cx="8409612" cy="4452560"/>
            <a:chOff x="9360024" y="5542589"/>
            <a:chExt cx="8409612" cy="445256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" r="1225"/>
            <a:stretch/>
          </p:blipFill>
          <p:spPr>
            <a:xfrm>
              <a:off x="9360024" y="5542589"/>
              <a:ext cx="8409612" cy="4452560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1760127" y="5693705"/>
              <a:ext cx="41044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Final Proposed Design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905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008" y="168133"/>
            <a:ext cx="116652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Radiation</a:t>
            </a:r>
          </a:p>
          <a:p>
            <a:r>
              <a:rPr lang="en-US" sz="8000" b="1" dirty="0" smtClean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Pattern</a:t>
            </a:r>
            <a:endParaRPr lang="en-IN" sz="8000" b="1" dirty="0">
              <a:ln w="22225">
                <a:solidFill>
                  <a:schemeClr val="accent1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5799162" y="318965"/>
            <a:ext cx="6198105" cy="4665917"/>
            <a:chOff x="5790287" y="318964"/>
            <a:chExt cx="6198105" cy="46659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287" y="318964"/>
              <a:ext cx="5999913" cy="466591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9578545" y="1383313"/>
              <a:ext cx="24098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Port 1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933865" y="318965"/>
            <a:ext cx="6210006" cy="4665916"/>
            <a:chOff x="11933865" y="318965"/>
            <a:chExt cx="6210006" cy="46659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865" y="318965"/>
              <a:ext cx="5976080" cy="466591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734024" y="1383313"/>
              <a:ext cx="24098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Port 2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1933865" y="5129631"/>
            <a:ext cx="6174470" cy="4880640"/>
            <a:chOff x="11933865" y="5129631"/>
            <a:chExt cx="6174470" cy="488064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865" y="5129631"/>
              <a:ext cx="5960739" cy="488064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698488" y="6367636"/>
              <a:ext cx="24098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Port 4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790288" y="5135712"/>
            <a:ext cx="6179073" cy="4874559"/>
            <a:chOff x="5790288" y="5135712"/>
            <a:chExt cx="6179073" cy="487455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77"/>
            <a:stretch/>
          </p:blipFill>
          <p:spPr>
            <a:xfrm>
              <a:off x="5790288" y="5135712"/>
              <a:ext cx="5999911" cy="487455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559514" y="6367636"/>
              <a:ext cx="24098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 smtClean="0">
                  <a:solidFill>
                    <a:srgbClr val="00B050"/>
                  </a:solidFill>
                </a:rPr>
                <a:t>Port 3</a:t>
              </a:r>
              <a:endParaRPr lang="en-IN" sz="3000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81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3160" y="924795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1.4</a:t>
            </a:r>
            <a:endParaRPr lang="en-IN" dirty="0"/>
          </a:p>
        </p:txBody>
      </p:sp>
      <p:grpSp>
        <p:nvGrpSpPr>
          <p:cNvPr id="9" name="Group 8"/>
          <p:cNvGrpSpPr/>
          <p:nvPr/>
        </p:nvGrpSpPr>
        <p:grpSpPr>
          <a:xfrm>
            <a:off x="359024" y="4855468"/>
            <a:ext cx="13681520" cy="5114468"/>
            <a:chOff x="359024" y="4855468"/>
            <a:chExt cx="13681520" cy="5114468"/>
          </a:xfrm>
        </p:grpSpPr>
        <p:sp>
          <p:nvSpPr>
            <p:cNvPr id="12" name="TextBox 11"/>
            <p:cNvSpPr txBox="1"/>
            <p:nvPr/>
          </p:nvSpPr>
          <p:spPr>
            <a:xfrm>
              <a:off x="8855968" y="6655668"/>
              <a:ext cx="518457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Envelope </a:t>
              </a:r>
            </a:p>
            <a:p>
              <a:r>
                <a:rPr lang="en-US" sz="4000" b="1" dirty="0" smtClean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Correlation </a:t>
              </a:r>
            </a:p>
            <a:p>
              <a:r>
                <a:rPr lang="en-US" sz="4000" b="1" dirty="0" smtClean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Coefficient</a:t>
              </a:r>
              <a:endParaRPr lang="en-IN" sz="40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74" t="4506" r="19980" b="3629"/>
            <a:stretch/>
          </p:blipFill>
          <p:spPr>
            <a:xfrm>
              <a:off x="359024" y="4855468"/>
              <a:ext cx="7961550" cy="511446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327576" y="390971"/>
            <a:ext cx="12673408" cy="5250091"/>
            <a:chOff x="5327576" y="390971"/>
            <a:chExt cx="12673408" cy="5250091"/>
          </a:xfrm>
        </p:grpSpPr>
        <p:sp>
          <p:nvSpPr>
            <p:cNvPr id="7" name="TextBox 6"/>
            <p:cNvSpPr txBox="1"/>
            <p:nvPr/>
          </p:nvSpPr>
          <p:spPr>
            <a:xfrm>
              <a:off x="5327576" y="1950427"/>
              <a:ext cx="432048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dirty="0" smtClean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Diversity</a:t>
              </a:r>
              <a:endParaRPr lang="en-US" sz="66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endParaRPr>
            </a:p>
            <a:p>
              <a:pPr algn="r"/>
              <a:r>
                <a:rPr lang="en-US" sz="4000" b="1" dirty="0" smtClean="0">
                  <a:ln w="22225">
                    <a:solidFill>
                      <a:schemeClr val="accent1"/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Gain</a:t>
              </a:r>
              <a:endParaRPr lang="en-IN" sz="6600" b="1" dirty="0">
                <a:ln w="22225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2594" t="3664" r="20076" b="3101"/>
            <a:stretch/>
          </p:blipFill>
          <p:spPr>
            <a:xfrm>
              <a:off x="10080104" y="390971"/>
              <a:ext cx="7920880" cy="52500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69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9592" y="308493"/>
            <a:ext cx="17079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n w="22225">
                  <a:solidFill>
                    <a:srgbClr val="0070C0"/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Fabricated Prototype and Measured Results</a:t>
            </a:r>
            <a:endParaRPr lang="en-IN" sz="5400" b="1" dirty="0">
              <a:ln w="22225">
                <a:solidFill>
                  <a:srgbClr val="0070C0"/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6532" y="838201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Fabricated Antenna</a:t>
            </a:r>
            <a:endParaRPr lang="en-IN" sz="2400" b="1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" t="9641" r="10460" b="3444"/>
          <a:stretch/>
        </p:blipFill>
        <p:spPr>
          <a:xfrm>
            <a:off x="10235214" y="1475293"/>
            <a:ext cx="5173481" cy="4092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" t="3361" r="6602" b="4369"/>
          <a:stretch/>
        </p:blipFill>
        <p:spPr>
          <a:xfrm>
            <a:off x="10235214" y="5740712"/>
            <a:ext cx="5173481" cy="41813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32003" y="4063424"/>
            <a:ext cx="223224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Comparison Between Simulated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and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Measured Results of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FFFF00"/>
                </a:solidFill>
                <a:latin typeface="Arial Black" panose="020B0A04020102020204" pitchFamily="34" charset="0"/>
              </a:rPr>
              <a:t>S-Parameters</a:t>
            </a:r>
            <a:endParaRPr lang="en-IN" sz="2000" dirty="0">
              <a:solidFill>
                <a:srgbClr val="FFFF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71307" y="2407196"/>
            <a:ext cx="8524475" cy="5827084"/>
            <a:chOff x="271307" y="2407196"/>
            <a:chExt cx="8524475" cy="5827084"/>
          </a:xfrm>
        </p:grpSpPr>
        <p:grpSp>
          <p:nvGrpSpPr>
            <p:cNvPr id="26" name="Group 25"/>
            <p:cNvGrpSpPr/>
            <p:nvPr/>
          </p:nvGrpSpPr>
          <p:grpSpPr>
            <a:xfrm>
              <a:off x="271307" y="2407196"/>
              <a:ext cx="8524475" cy="5827084"/>
              <a:chOff x="236247" y="1615108"/>
              <a:chExt cx="8524475" cy="582708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530" t="19455" r="11059" b="11986"/>
              <a:stretch/>
            </p:blipFill>
            <p:spPr>
              <a:xfrm>
                <a:off x="2835756" y="1615108"/>
                <a:ext cx="5924966" cy="5769045"/>
              </a:xfrm>
              <a:prstGeom prst="rect">
                <a:avLst/>
              </a:prstGeom>
            </p:spPr>
          </p:pic>
          <p:grpSp>
            <p:nvGrpSpPr>
              <p:cNvPr id="39" name="Group 38"/>
              <p:cNvGrpSpPr/>
              <p:nvPr/>
            </p:nvGrpSpPr>
            <p:grpSpPr>
              <a:xfrm>
                <a:off x="236247" y="2378786"/>
                <a:ext cx="2736304" cy="5063406"/>
                <a:chOff x="236247" y="2378786"/>
                <a:chExt cx="2736304" cy="5063406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36247" y="2378786"/>
                  <a:ext cx="27363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Copper Patch </a:t>
                  </a:r>
                </a:p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on Front Side</a:t>
                  </a:r>
                  <a:endParaRPr lang="en-IN" dirty="0">
                    <a:solidFill>
                      <a:srgbClr val="FFFF00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236247" y="4318130"/>
                  <a:ext cx="27363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Copper Patch </a:t>
                  </a:r>
                </a:p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on Rear Side</a:t>
                  </a:r>
                  <a:endParaRPr lang="en-IN" dirty="0">
                    <a:solidFill>
                      <a:srgbClr val="FFFF00"/>
                    </a:solidFill>
                    <a:latin typeface="Arial Black" panose="020B0A04020102020204" pitchFamily="34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974722" y="3343743"/>
                  <a:ext cx="151216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Ground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038740" y="5771104"/>
                  <a:ext cx="109928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Cuts</a:t>
                  </a: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260444" y="7072860"/>
                  <a:ext cx="27109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rgbClr val="FFFF00"/>
                      </a:solidFill>
                      <a:latin typeface="Arial Black" panose="020B0A04020102020204" pitchFamily="34" charset="0"/>
                    </a:rPr>
                    <a:t>SMA Connectors</a:t>
                  </a:r>
                </a:p>
              </p:txBody>
            </p:sp>
          </p:grpSp>
          <p:cxnSp>
            <p:nvCxnSpPr>
              <p:cNvPr id="9" name="Straight Arrow Connector 8"/>
              <p:cNvCxnSpPr/>
              <p:nvPr/>
            </p:nvCxnSpPr>
            <p:spPr>
              <a:xfrm flipV="1">
                <a:off x="2122389" y="3528409"/>
                <a:ext cx="1297919" cy="15742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2203283" y="5949368"/>
                <a:ext cx="2188189" cy="735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2122389" y="2767236"/>
                <a:ext cx="3363403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>
                <a:off x="2593180" y="7258392"/>
                <a:ext cx="3189682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2218928" y="4641296"/>
                <a:ext cx="1969093" cy="0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/>
            <p:cNvSpPr txBox="1"/>
            <p:nvPr/>
          </p:nvSpPr>
          <p:spPr>
            <a:xfrm>
              <a:off x="5520852" y="4063424"/>
              <a:ext cx="5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IN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22629" y="6056952"/>
              <a:ext cx="5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IN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90886" y="5146526"/>
              <a:ext cx="5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3</a:t>
              </a:r>
              <a:endParaRPr lang="en-IN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43334" y="5114214"/>
              <a:ext cx="598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6159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20898" y="2240617"/>
            <a:ext cx="9926206" cy="5018378"/>
            <a:chOff x="306760" y="1615889"/>
            <a:chExt cx="13234941" cy="6691171"/>
          </a:xfrm>
        </p:grpSpPr>
        <p:sp>
          <p:nvSpPr>
            <p:cNvPr id="3" name="TextBox 3"/>
            <p:cNvSpPr txBox="1"/>
            <p:nvPr/>
          </p:nvSpPr>
          <p:spPr>
            <a:xfrm rot="21007540">
              <a:off x="306760" y="1615889"/>
              <a:ext cx="12977143" cy="365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3"/>
                </a:lnSpc>
                <a:spcBef>
                  <a:spcPct val="0"/>
                </a:spcBef>
              </a:pPr>
              <a:r>
                <a:rPr lang="en-US" sz="22000" b="1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auhaus 93" panose="04030905020B02020C02" pitchFamily="82" charset="0"/>
                </a:rPr>
                <a:t>Thank</a:t>
              </a:r>
              <a:endParaRPr lang="en-US" sz="22000" dirty="0">
                <a:ln w="76200">
                  <a:solidFill>
                    <a:schemeClr val="tx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Bauhaus 93" panose="04030905020B02020C02" pitchFamily="82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 rot="21084639">
              <a:off x="1706769" y="5024109"/>
              <a:ext cx="11834932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35"/>
                </a:lnSpc>
                <a:spcBef>
                  <a:spcPct val="0"/>
                </a:spcBef>
              </a:pPr>
              <a:r>
                <a:rPr lang="en-US" sz="20000" b="1" dirty="0">
                  <a:ln w="76200">
                    <a:solidFill>
                      <a:schemeClr val="tx2">
                        <a:lumMod val="60000"/>
                        <a:lumOff val="40000"/>
                      </a:schemeClr>
                    </a:solidFill>
                    <a:prstDash val="solid"/>
                  </a:ln>
                  <a:solidFill>
                    <a:schemeClr val="accent1">
                      <a:lumMod val="20000"/>
                      <a:lumOff val="80000"/>
                    </a:schemeClr>
                  </a:solidFill>
                  <a:effectLst>
                    <a:glow rad="2286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Bauhaus 93" panose="04030905020B02020C02" pitchFamily="82" charset="0"/>
                </a:rPr>
                <a:t>you!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4170" t="7258" r="15744" b="5901"/>
          <a:stretch/>
        </p:blipFill>
        <p:spPr>
          <a:xfrm>
            <a:off x="1871192" y="25590"/>
            <a:ext cx="14376454" cy="1002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7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07696" y="1354382"/>
            <a:ext cx="1901285" cy="670056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6425" y="435829"/>
            <a:ext cx="6080148" cy="3769290"/>
            <a:chOff x="-3033" y="88624"/>
            <a:chExt cx="8106863" cy="5025719"/>
          </a:xfrm>
        </p:grpSpPr>
        <p:sp>
          <p:nvSpPr>
            <p:cNvPr id="4" name="TextBox 4"/>
            <p:cNvSpPr txBox="1"/>
            <p:nvPr/>
          </p:nvSpPr>
          <p:spPr>
            <a:xfrm>
              <a:off x="0" y="4495218"/>
              <a:ext cx="810383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033" y="88624"/>
              <a:ext cx="8103830" cy="1846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800"/>
                </a:lnSpc>
              </a:pPr>
              <a:r>
                <a:rPr lang="en-US" sz="9000" u="sng" dirty="0" smtClean="0">
                  <a:solidFill>
                    <a:srgbClr val="00FFFF"/>
                  </a:solidFill>
                  <a:latin typeface="Poppins Medium Bold"/>
                </a:rPr>
                <a:t>Outline</a:t>
              </a:r>
              <a:endParaRPr lang="en-US" sz="9000" u="sng" dirty="0">
                <a:solidFill>
                  <a:srgbClr val="00FFFF"/>
                </a:solidFill>
                <a:latin typeface="Poppins Medium Bold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60804" y="1459809"/>
            <a:ext cx="7640186" cy="5671803"/>
            <a:chOff x="-118449" y="87902"/>
            <a:chExt cx="10657993" cy="9136884"/>
          </a:xfrm>
        </p:grpSpPr>
        <p:sp>
          <p:nvSpPr>
            <p:cNvPr id="7" name="TextBox 7"/>
            <p:cNvSpPr txBox="1"/>
            <p:nvPr/>
          </p:nvSpPr>
          <p:spPr>
            <a:xfrm>
              <a:off x="-113219" y="87902"/>
              <a:ext cx="10611891" cy="97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1"/>
                </a:lnSpc>
              </a:pPr>
              <a:r>
                <a:rPr lang="en-US" sz="3379" b="1" dirty="0" smtClean="0">
                  <a:solidFill>
                    <a:srgbClr val="FFFFFF"/>
                  </a:solidFill>
                  <a:latin typeface="Poppins Light"/>
                </a:rPr>
                <a:t>What is </a:t>
              </a:r>
              <a:r>
                <a:rPr lang="en-US" sz="3379" b="1" dirty="0">
                  <a:solidFill>
                    <a:srgbClr val="FFFFFF"/>
                  </a:solidFill>
                  <a:latin typeface="Poppins Light"/>
                </a:rPr>
                <a:t>MIMO </a:t>
              </a:r>
              <a:r>
                <a:rPr lang="en-US" sz="3379" b="1" dirty="0" smtClean="0">
                  <a:solidFill>
                    <a:srgbClr val="FFFFFF"/>
                  </a:solidFill>
                  <a:latin typeface="Poppins Light"/>
                </a:rPr>
                <a:t>technology?</a:t>
              </a:r>
              <a:endParaRPr lang="en-US" sz="3379" b="1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>
              <a:off x="-118449" y="1382077"/>
              <a:ext cx="10611891" cy="0"/>
            </a:xfrm>
            <a:prstGeom prst="line">
              <a:avLst/>
            </a:prstGeom>
            <a:ln w="38100">
              <a:headEnd type="none" w="sm" len="sm"/>
              <a:tailEnd type="none" w="sm" len="sm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sp>
        <p:sp>
          <p:nvSpPr>
            <p:cNvPr id="9" name="TextBox 9"/>
            <p:cNvSpPr txBox="1"/>
            <p:nvPr/>
          </p:nvSpPr>
          <p:spPr>
            <a:xfrm>
              <a:off x="-82393" y="1941220"/>
              <a:ext cx="10611891" cy="97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1"/>
                </a:lnSpc>
              </a:pPr>
              <a:r>
                <a:rPr lang="en-US" sz="3600" b="1" dirty="0">
                  <a:solidFill>
                    <a:srgbClr val="FFFFFF"/>
                  </a:solidFill>
                  <a:latin typeface="Poppins Light"/>
                </a:rPr>
                <a:t>Literature Review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74830" y="3523706"/>
              <a:ext cx="10611891" cy="97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1"/>
                </a:lnSpc>
              </a:pPr>
              <a:endParaRPr lang="en-US" sz="3379" b="1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-92251" y="5408395"/>
              <a:ext cx="10611891" cy="1941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1"/>
                </a:lnSpc>
              </a:pPr>
              <a:r>
                <a:rPr lang="en-US" sz="3379" b="1" dirty="0" smtClean="0">
                  <a:solidFill>
                    <a:srgbClr val="FFFFFF"/>
                  </a:solidFill>
                  <a:latin typeface="Poppins Light"/>
                </a:rPr>
                <a:t>Design evolution and corresponding antenna performance</a:t>
              </a:r>
              <a:endParaRPr lang="en-US" sz="3379" b="1" dirty="0">
                <a:solidFill>
                  <a:srgbClr val="FFFFFF"/>
                </a:solidFill>
                <a:latin typeface="Poppins Light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72347" y="8253831"/>
              <a:ext cx="10611891" cy="970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31"/>
                </a:lnSpc>
              </a:pPr>
              <a:r>
                <a:rPr lang="en-US" sz="3379" b="1" dirty="0" smtClean="0">
                  <a:solidFill>
                    <a:srgbClr val="FFFFFF"/>
                  </a:solidFill>
                  <a:latin typeface="Poppins Light"/>
                </a:rPr>
                <a:t>Parametric Studies</a:t>
              </a:r>
              <a:endParaRPr lang="en-US" sz="3379" b="1" dirty="0">
                <a:solidFill>
                  <a:srgbClr val="FFFFFF"/>
                </a:solidFill>
                <a:latin typeface="Poppins Light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9707731" y="7629456"/>
            <a:ext cx="771328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300" b="1" dirty="0" smtClean="0">
                <a:solidFill>
                  <a:srgbClr val="FFFFFF"/>
                </a:solidFill>
                <a:latin typeface="Poppins Light"/>
              </a:rPr>
              <a:t>Radiation Pattern, ECC, DG </a:t>
            </a:r>
            <a:endParaRPr lang="en-IN" sz="3300" b="1" dirty="0"/>
          </a:p>
        </p:txBody>
      </p:sp>
      <p:sp>
        <p:nvSpPr>
          <p:cNvPr id="23" name="AutoShape 8"/>
          <p:cNvSpPr/>
          <p:nvPr/>
        </p:nvSpPr>
        <p:spPr>
          <a:xfrm>
            <a:off x="9760804" y="6223620"/>
            <a:ext cx="7607138" cy="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24" name="AutoShape 8"/>
          <p:cNvSpPr/>
          <p:nvPr/>
        </p:nvSpPr>
        <p:spPr>
          <a:xfrm>
            <a:off x="9792072" y="7303740"/>
            <a:ext cx="7607138" cy="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25" name="AutoShape 8"/>
          <p:cNvSpPr/>
          <p:nvPr/>
        </p:nvSpPr>
        <p:spPr>
          <a:xfrm>
            <a:off x="9792072" y="3415308"/>
            <a:ext cx="7607138" cy="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26" name="AutoShape 8"/>
          <p:cNvSpPr/>
          <p:nvPr/>
        </p:nvSpPr>
        <p:spPr>
          <a:xfrm>
            <a:off x="9760804" y="4567436"/>
            <a:ext cx="7607138" cy="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20" name="AutoShape 8"/>
          <p:cNvSpPr/>
          <p:nvPr/>
        </p:nvSpPr>
        <p:spPr>
          <a:xfrm>
            <a:off x="9792072" y="8383860"/>
            <a:ext cx="7607138" cy="0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21" name="AutoShape 8"/>
          <p:cNvSpPr/>
          <p:nvPr/>
        </p:nvSpPr>
        <p:spPr>
          <a:xfrm flipV="1">
            <a:off x="9740778" y="1205631"/>
            <a:ext cx="7713285" cy="12993"/>
          </a:xfrm>
          <a:prstGeom prst="line">
            <a:avLst/>
          </a:prstGeom>
          <a:ln w="38100">
            <a:headEnd type="none" w="sm" len="sm"/>
            <a:tailEnd type="none" w="sm" len="sm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sp>
      <p:sp>
        <p:nvSpPr>
          <p:cNvPr id="12" name="Rectangle 11"/>
          <p:cNvSpPr/>
          <p:nvPr/>
        </p:nvSpPr>
        <p:spPr>
          <a:xfrm>
            <a:off x="9707731" y="420079"/>
            <a:ext cx="5432898" cy="695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4731"/>
              </a:lnSpc>
            </a:pPr>
            <a:r>
              <a:rPr lang="en-US" sz="3379" b="1" dirty="0" smtClean="0">
                <a:solidFill>
                  <a:srgbClr val="FFFFFF"/>
                </a:solidFill>
                <a:latin typeface="Poppins Light"/>
              </a:rPr>
              <a:t>Motivation and Objective</a:t>
            </a:r>
            <a:endParaRPr lang="en-US" sz="3379" b="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779381" y="3729504"/>
            <a:ext cx="7607138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1"/>
              </a:lnSpc>
            </a:pPr>
            <a:r>
              <a:rPr lang="en-US" sz="3600" b="1" dirty="0" smtClean="0">
                <a:solidFill>
                  <a:srgbClr val="FFFFFF"/>
                </a:solidFill>
                <a:latin typeface="Poppins Light"/>
              </a:rPr>
              <a:t>Proposed MIMO antenna</a:t>
            </a:r>
            <a:endParaRPr lang="en-US" sz="3600" b="1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29" name="TextBox 15"/>
          <p:cNvSpPr txBox="1"/>
          <p:nvPr/>
        </p:nvSpPr>
        <p:spPr>
          <a:xfrm>
            <a:off x="9792072" y="8613269"/>
            <a:ext cx="7607138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31"/>
              </a:lnSpc>
            </a:pPr>
            <a:r>
              <a:rPr lang="en-US" sz="3379" b="1" dirty="0" smtClean="0">
                <a:solidFill>
                  <a:srgbClr val="FFFFFF"/>
                </a:solidFill>
                <a:latin typeface="Poppins Light"/>
              </a:rPr>
              <a:t>Fabricated Prototype and </a:t>
            </a:r>
          </a:p>
          <a:p>
            <a:pPr>
              <a:lnSpc>
                <a:spcPts val="4731"/>
              </a:lnSpc>
            </a:pPr>
            <a:r>
              <a:rPr lang="en-US" sz="3379" b="1" dirty="0" smtClean="0">
                <a:solidFill>
                  <a:srgbClr val="FFFFFF"/>
                </a:solidFill>
                <a:latin typeface="Poppins Light"/>
              </a:rPr>
              <a:t>Measured Results</a:t>
            </a:r>
            <a:endParaRPr lang="en-US" sz="3379" b="1" dirty="0">
              <a:solidFill>
                <a:srgbClr val="FFFFFF"/>
              </a:solidFill>
              <a:latin typeface="Poppins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65578" y="342900"/>
            <a:ext cx="16393791" cy="5481364"/>
            <a:chOff x="965578" y="342900"/>
            <a:chExt cx="16393791" cy="5481364"/>
          </a:xfrm>
        </p:grpSpPr>
        <p:sp>
          <p:nvSpPr>
            <p:cNvPr id="2" name="TextBox 1"/>
            <p:cNvSpPr txBox="1"/>
            <p:nvPr/>
          </p:nvSpPr>
          <p:spPr>
            <a:xfrm>
              <a:off x="965578" y="1299949"/>
              <a:ext cx="16393791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sz="3200" dirty="0" smtClean="0">
                  <a:solidFill>
                    <a:schemeClr val="bg1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Increased demand of 5G usage</a:t>
              </a:r>
            </a:p>
            <a:p>
              <a:pPr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sz="3200" dirty="0" smtClean="0">
                  <a:solidFill>
                    <a:schemeClr val="bg1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MIMO antenna is the obvious choice for the 5G applications</a:t>
              </a:r>
            </a:p>
            <a:p>
              <a:pPr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sz="3200" dirty="0" smtClean="0">
                  <a:solidFill>
                    <a:schemeClr val="bg1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Mutual coupling among the antenna elements is the key factor for a MIMO antenna</a:t>
              </a:r>
            </a:p>
            <a:p>
              <a:pPr>
                <a:lnSpc>
                  <a:spcPct val="150000"/>
                </a:lnSpc>
                <a:buFont typeface="Wingdings" pitchFamily="2" charset="2"/>
                <a:buChar char="Ø"/>
              </a:pPr>
              <a:r>
                <a:rPr lang="en-US" sz="3200" dirty="0" smtClean="0">
                  <a:solidFill>
                    <a:schemeClr val="bg1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Enough scope is there to work with the placement of antenna elements for better isolation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965579" y="342900"/>
              <a:ext cx="822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b="1" dirty="0" smtClean="0">
                  <a:ln w="22225">
                    <a:noFill/>
                    <a:prstDash val="solid"/>
                  </a:ln>
                  <a:solidFill>
                    <a:srgbClr val="00FFFF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Motivation</a:t>
              </a:r>
              <a:endParaRPr lang="en-IN" sz="7000" b="1" dirty="0">
                <a:ln w="22225">
                  <a:noFill/>
                  <a:prstDash val="solid"/>
                </a:ln>
                <a:solidFill>
                  <a:srgbClr val="00FFFF"/>
                </a:solidFill>
                <a:latin typeface="Poppins Medium Bold" panose="020B0604020202020204" charset="0"/>
                <a:cs typeface="Poppins Medium Bold" panose="020B060402020202020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59892" y="5974213"/>
            <a:ext cx="14882884" cy="4121275"/>
            <a:chOff x="959892" y="5974213"/>
            <a:chExt cx="14882884" cy="4121275"/>
          </a:xfrm>
        </p:grpSpPr>
        <p:sp>
          <p:nvSpPr>
            <p:cNvPr id="6" name="Rectangle 5"/>
            <p:cNvSpPr/>
            <p:nvPr/>
          </p:nvSpPr>
          <p:spPr>
            <a:xfrm>
              <a:off x="965579" y="7048500"/>
              <a:ext cx="14877197" cy="3046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sz="3200" dirty="0" smtClean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Design and analysis of MIMO </a:t>
              </a:r>
              <a:r>
                <a:rPr lang="en-US" sz="3200" dirty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antenna for 5G </a:t>
              </a:r>
              <a:r>
                <a:rPr lang="en-US" sz="3200" dirty="0" smtClean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applications</a:t>
              </a:r>
            </a:p>
            <a:p>
              <a:pPr lvl="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sz="3200" dirty="0" smtClean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Sub 6 GHz band is the target operating band</a:t>
              </a:r>
            </a:p>
            <a:p>
              <a:pPr lvl="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sz="3200" dirty="0" smtClean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Improvement of isolation between the antenna elements</a:t>
              </a:r>
            </a:p>
            <a:p>
              <a:pPr lvl="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en-US" sz="3200" dirty="0" smtClean="0">
                  <a:solidFill>
                    <a:prstClr val="white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 Design that can provide both space and pattern diversity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9892" y="5974213"/>
              <a:ext cx="82296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b="1" dirty="0" smtClean="0">
                  <a:ln w="22225">
                    <a:noFill/>
                    <a:prstDash val="solid"/>
                  </a:ln>
                  <a:solidFill>
                    <a:srgbClr val="00FFFF"/>
                  </a:solidFill>
                  <a:latin typeface="Poppins Medium Bold" panose="020B0604020202020204" charset="0"/>
                  <a:cs typeface="Poppins Medium Bold" panose="020B0604020202020204" charset="0"/>
                </a:rPr>
                <a:t>Objective</a:t>
              </a:r>
              <a:endParaRPr lang="en-IN" sz="7000" b="1" dirty="0">
                <a:ln w="22225">
                  <a:noFill/>
                  <a:prstDash val="solid"/>
                </a:ln>
                <a:solidFill>
                  <a:srgbClr val="00FFFF"/>
                </a:solidFill>
                <a:latin typeface="Poppins Medium Bold" panose="020B0604020202020204" charset="0"/>
                <a:cs typeface="Poppins Medium Bold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99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14400" y="266700"/>
            <a:ext cx="16230600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000" dirty="0">
                <a:solidFill>
                  <a:srgbClr val="FF3737"/>
                </a:solidFill>
                <a:latin typeface="Poppins Medium Bold"/>
              </a:rPr>
              <a:t>What is MIMO Technology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604" y="2476500"/>
            <a:ext cx="4613596" cy="6412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51"/>
              </a:lnSpc>
              <a:spcBef>
                <a:spcPct val="0"/>
              </a:spcBef>
            </a:pPr>
            <a:r>
              <a:rPr lang="en-US" sz="3200" b="1" u="sng" dirty="0" smtClean="0">
                <a:solidFill>
                  <a:srgbClr val="FFFFFF"/>
                </a:solidFill>
                <a:latin typeface="Poppins Light"/>
              </a:rPr>
              <a:t>MIMO (</a:t>
            </a:r>
            <a:r>
              <a:rPr lang="en-US" sz="3200" b="1" u="sng" dirty="0">
                <a:solidFill>
                  <a:srgbClr val="FFFFFF"/>
                </a:solidFill>
                <a:latin typeface="Poppins Light"/>
              </a:rPr>
              <a:t>multiple input, multiple output)</a:t>
            </a:r>
            <a:r>
              <a:rPr lang="en-US" sz="3200" b="1" dirty="0">
                <a:solidFill>
                  <a:srgbClr val="FFFFFF"/>
                </a:solidFill>
                <a:latin typeface="Poppins Light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Poppins Light"/>
              </a:rPr>
              <a:t>is an antenna technology for wireless communications in which multiple antennas are used at both the source (transmitter) and the destination (receiver).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475" y="1790700"/>
            <a:ext cx="13080400" cy="834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2806" y="2552700"/>
            <a:ext cx="15700132" cy="5606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585"/>
              </a:lnSpc>
              <a:spcBef>
                <a:spcPct val="0"/>
              </a:spcBef>
            </a:pPr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Proposed </a:t>
            </a:r>
            <a:endParaRPr lang="en-US" sz="115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Poppins Medium Bold" panose="020B0604020202020204" charset="0"/>
              <a:cs typeface="Poppins Medium Bold" panose="020B0604020202020204" charset="0"/>
            </a:endParaRPr>
          </a:p>
          <a:p>
            <a:pPr algn="ctr">
              <a:lnSpc>
                <a:spcPts val="8585"/>
              </a:lnSpc>
              <a:spcBef>
                <a:spcPct val="0"/>
              </a:spcBef>
            </a:pPr>
            <a:endParaRPr lang="en-US" sz="115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Poppins Medium Bold" panose="020B0604020202020204" charset="0"/>
              <a:cs typeface="Poppins Medium Bold" panose="020B0604020202020204" charset="0"/>
            </a:endParaRPr>
          </a:p>
          <a:p>
            <a:pPr algn="ctr">
              <a:lnSpc>
                <a:spcPts val="8585"/>
              </a:lnSpc>
              <a:spcBef>
                <a:spcPct val="0"/>
              </a:spcBef>
            </a:pPr>
            <a:r>
              <a:rPr lang="en-US" sz="11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MIMO </a:t>
            </a:r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A</a:t>
            </a:r>
            <a:r>
              <a:rPr lang="en-US" sz="11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ntenna </a:t>
            </a:r>
          </a:p>
          <a:p>
            <a:pPr algn="ctr">
              <a:lnSpc>
                <a:spcPts val="8585"/>
              </a:lnSpc>
              <a:spcBef>
                <a:spcPct val="0"/>
              </a:spcBef>
            </a:pPr>
            <a:endParaRPr lang="en-US" sz="115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Poppins Medium Bold" panose="020B0604020202020204" charset="0"/>
              <a:cs typeface="Poppins Medium Bold" panose="020B0604020202020204" charset="0"/>
            </a:endParaRPr>
          </a:p>
          <a:p>
            <a:pPr algn="ctr">
              <a:lnSpc>
                <a:spcPts val="8585"/>
              </a:lnSpc>
              <a:spcBef>
                <a:spcPct val="0"/>
              </a:spcBef>
            </a:pPr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W</a:t>
            </a:r>
            <a:r>
              <a:rPr lang="en-US" sz="11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ith </a:t>
            </a:r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B</a:t>
            </a:r>
            <a:r>
              <a:rPr lang="en-US" sz="11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etter </a:t>
            </a:r>
            <a:r>
              <a:rPr lang="en-US" sz="115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I</a:t>
            </a:r>
            <a:r>
              <a:rPr lang="en-US" sz="115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Poppins Medium Bold" panose="020B0604020202020204" charset="0"/>
                <a:cs typeface="Poppins Medium Bold" panose="020B0604020202020204" charset="0"/>
              </a:rPr>
              <a:t>solation</a:t>
            </a:r>
            <a:endParaRPr lang="en-US" sz="115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Poppins Medium Bold" panose="020B0604020202020204" charset="0"/>
              <a:cs typeface="Poppins Medium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5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Nabanita\Pictures\Screenshots\mp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86" t="35237" r="32920" b="41235"/>
          <a:stretch/>
        </p:blipFill>
        <p:spPr bwMode="auto">
          <a:xfrm>
            <a:off x="5917912" y="2001827"/>
            <a:ext cx="3368964" cy="292315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38238" y="7944179"/>
            <a:ext cx="246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Frequency /GHz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7833418" y="5367009"/>
            <a:ext cx="8052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dB</a:t>
            </a:r>
            <a:endParaRPr lang="en-IN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2" t="35120" r="27797" b="25407"/>
          <a:stretch/>
        </p:blipFill>
        <p:spPr>
          <a:xfrm>
            <a:off x="5833605" y="5500690"/>
            <a:ext cx="3368964" cy="34092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2586940" y="8743918"/>
            <a:ext cx="2486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S-parameter (</a:t>
            </a:r>
            <a:r>
              <a:rPr lang="en-IN" sz="2200" b="1" dirty="0">
                <a:solidFill>
                  <a:srgbClr val="FFFF00"/>
                </a:solidFill>
              </a:rPr>
              <a:t>S</a:t>
            </a:r>
            <a:r>
              <a:rPr lang="en-IN" sz="2200" b="1" baseline="-25000" dirty="0">
                <a:solidFill>
                  <a:srgbClr val="FFFF00"/>
                </a:solidFill>
              </a:rPr>
              <a:t>11</a:t>
            </a:r>
            <a:r>
              <a:rPr lang="en-US" sz="2200" b="1" dirty="0" smtClean="0">
                <a:solidFill>
                  <a:srgbClr val="FFFF00"/>
                </a:solidFill>
              </a:rPr>
              <a:t>)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15108" y="5029142"/>
            <a:ext cx="1902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Front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26091" y="8958232"/>
            <a:ext cx="1674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Back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11" name="TextBox 2"/>
          <p:cNvSpPr txBox="1"/>
          <p:nvPr/>
        </p:nvSpPr>
        <p:spPr>
          <a:xfrm>
            <a:off x="255526" y="173804"/>
            <a:ext cx="15472289" cy="1034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85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Design 1: Single Monopole</a:t>
            </a:r>
            <a:endParaRPr lang="en-US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oppins Medium Bold" panose="020B0604020202020204" charset="0"/>
              <a:cs typeface="Poppins Medium Bold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4778" y="1428724"/>
            <a:ext cx="4642942" cy="5153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u="sng" dirty="0" smtClean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Design Parameters</a:t>
            </a:r>
            <a:r>
              <a:rPr lang="en-IN" sz="2200" b="1" u="sng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:</a:t>
            </a:r>
            <a:r>
              <a:rPr lang="en-IN" sz="2200" b="1" dirty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Antenna Patch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Length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21.484023919693 </a:t>
            </a: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mm,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Width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27.922505310634 </a:t>
            </a: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mm,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Height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0.035 mm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Feed Line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Length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14.5 mm, </a:t>
            </a:r>
            <a:endParaRPr lang="en-IN" sz="2200" b="1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Width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5.5845010621268 mm</a:t>
            </a: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Height </a:t>
            </a:r>
            <a:r>
              <a:rPr lang="en-IN" sz="2200" b="1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= 0.035 </a:t>
            </a:r>
            <a:r>
              <a:rPr lang="en-IN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mm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endParaRPr lang="en-IN" sz="2200" dirty="0" smtClean="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200" b="1" u="sng" dirty="0" smtClean="0">
                <a:solidFill>
                  <a:srgbClr val="FFFF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Materials Details: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Dielectric Material – FR4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Patch and Ground – Copper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55526" y="7072326"/>
            <a:ext cx="5030822" cy="1200329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r>
              <a:rPr lang="en-US" sz="2400" b="1" u="sng" dirty="0" smtClean="0">
                <a:solidFill>
                  <a:srgbClr val="FFFF00"/>
                </a:solidFill>
              </a:rPr>
              <a:t>Operating band: </a:t>
            </a:r>
            <a:r>
              <a:rPr lang="en-US" sz="2400" b="1" dirty="0" smtClean="0">
                <a:solidFill>
                  <a:schemeClr val="bg1"/>
                </a:solidFill>
              </a:rPr>
              <a:t>2.1087 – 4.4534 GHz</a:t>
            </a:r>
          </a:p>
          <a:p>
            <a:endParaRPr lang="en-IN" sz="2400" b="1" dirty="0" smtClean="0"/>
          </a:p>
          <a:p>
            <a:r>
              <a:rPr lang="en-US" sz="2400" b="1" u="sng" dirty="0" smtClean="0">
                <a:solidFill>
                  <a:srgbClr val="FFFF00"/>
                </a:solidFill>
              </a:rPr>
              <a:t>Band Width : </a:t>
            </a:r>
            <a:r>
              <a:rPr lang="en-US" sz="2400" b="1" dirty="0" smtClean="0">
                <a:solidFill>
                  <a:schemeClr val="bg1"/>
                </a:solidFill>
              </a:rPr>
              <a:t>2.3447 GHz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746" y="9378485"/>
            <a:ext cx="9349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* (Design Parameters and Materials Details are same for all 4 designs) </a:t>
            </a:r>
            <a:endParaRPr lang="en-IN" sz="2400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402299" y="2001827"/>
            <a:ext cx="7385699" cy="6645954"/>
            <a:chOff x="10402299" y="2001827"/>
            <a:chExt cx="7385699" cy="6645954"/>
          </a:xfrm>
        </p:grpSpPr>
        <p:pic>
          <p:nvPicPr>
            <p:cNvPr id="14" name="Picture 13" descr="C:\Users\Nabanita\Pictures\Screenshots\Screenshot (470)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99"/>
            <a:stretch/>
          </p:blipFill>
          <p:spPr bwMode="auto">
            <a:xfrm>
              <a:off x="10402299" y="2001827"/>
              <a:ext cx="7385699" cy="6645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7815" y="6233999"/>
              <a:ext cx="1751535" cy="971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178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3" t="31364" r="25429" b="21016"/>
          <a:stretch/>
        </p:blipFill>
        <p:spPr>
          <a:xfrm>
            <a:off x="1161008" y="1467584"/>
            <a:ext cx="3200677" cy="3120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757470" y="9325305"/>
            <a:ext cx="1888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S-parameters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95288" y="4549547"/>
            <a:ext cx="1902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Front View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95288" y="8087352"/>
            <a:ext cx="1278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Back View</a:t>
            </a:r>
            <a:endParaRPr lang="en-IN" sz="20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10201" y="63516"/>
            <a:ext cx="18409207" cy="11951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8585"/>
              </a:lnSpc>
              <a:spcBef>
                <a:spcPct val="0"/>
              </a:spcBef>
            </a:pP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 Bold" panose="020B0604020202020204" charset="0"/>
                <a:cs typeface="Poppins Medium Bold" panose="020B0604020202020204" charset="0"/>
              </a:rPr>
              <a:t>Design 2: Orthogonal placement of </a:t>
            </a:r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Poppins Medium" panose="020B0604020202020204" charset="0"/>
                <a:cs typeface="Poppins Medium" panose="020B0604020202020204" charset="0"/>
              </a:rPr>
              <a:t>Two Monopoles</a:t>
            </a:r>
            <a:endParaRPr lang="en-I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Poppins Medium" panose="020B0604020202020204" charset="0"/>
              <a:cs typeface="Poppins Medium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16" y="8611823"/>
            <a:ext cx="4857783" cy="16158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Operating Band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3.2505 – 4.6002 GHz</a:t>
            </a:r>
          </a:p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Band Width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1.3497 GHz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FFF00"/>
                </a:solidFill>
              </a:rPr>
              <a:t>Maximum S21: </a:t>
            </a:r>
            <a:r>
              <a:rPr lang="en-US" sz="2200" b="1" dirty="0" smtClean="0">
                <a:solidFill>
                  <a:schemeClr val="bg1"/>
                </a:solidFill>
              </a:rPr>
              <a:t>-13 dB </a:t>
            </a:r>
            <a:endParaRPr lang="en-IN" sz="2000" b="1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974" r="28750" b="10740"/>
          <a:stretch/>
        </p:blipFill>
        <p:spPr>
          <a:xfrm>
            <a:off x="6042470" y="1866900"/>
            <a:ext cx="11430000" cy="7472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8200" y="3903528"/>
            <a:ext cx="1274813" cy="13700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09" y="4948979"/>
            <a:ext cx="3200677" cy="31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27" t="26089" r="22404" b="15299"/>
          <a:stretch/>
        </p:blipFill>
        <p:spPr>
          <a:xfrm>
            <a:off x="1447800" y="1724234"/>
            <a:ext cx="2949211" cy="2949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1887200" y="9299850"/>
            <a:ext cx="1888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S-parameters</a:t>
            </a:r>
            <a:endParaRPr lang="en-IN" sz="2400" b="1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3084" y="4653329"/>
            <a:ext cx="19026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Front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52954" y="7961423"/>
            <a:ext cx="13871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rgbClr val="FFFF00"/>
                </a:solidFill>
              </a:rPr>
              <a:t>Back View</a:t>
            </a:r>
            <a:endParaRPr lang="en-IN" sz="22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146648"/>
            <a:ext cx="1790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Design 3: Two Monopoles orthogonally </a:t>
            </a:r>
            <a:r>
              <a:rPr lang="en-US" sz="4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opposite </a:t>
            </a:r>
            <a:r>
              <a:rPr lang="en-US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side of the Substrate</a:t>
            </a:r>
            <a:endParaRPr lang="en-I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3" t="25555" r="22917" b="9999"/>
          <a:stretch/>
        </p:blipFill>
        <p:spPr>
          <a:xfrm>
            <a:off x="6705599" y="1714500"/>
            <a:ext cx="11247243" cy="7585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779" y="4768335"/>
            <a:ext cx="1375003" cy="14776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03204" y="8438076"/>
            <a:ext cx="4797590" cy="1615827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Operating Band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3.2396 – 4.5971 GHz</a:t>
            </a:r>
          </a:p>
          <a:p>
            <a:pPr>
              <a:lnSpc>
                <a:spcPct val="150000"/>
              </a:lnSpc>
            </a:pPr>
            <a:r>
              <a:rPr lang="en-US" sz="2200" b="1" u="sng" dirty="0" smtClean="0">
                <a:solidFill>
                  <a:srgbClr val="FFFF00"/>
                </a:solidFill>
              </a:rPr>
              <a:t>Band Width</a:t>
            </a:r>
            <a:r>
              <a:rPr lang="en-US" sz="2200" b="1" dirty="0" smtClean="0">
                <a:solidFill>
                  <a:srgbClr val="FFFF00"/>
                </a:solidFill>
              </a:rPr>
              <a:t>: </a:t>
            </a:r>
            <a:r>
              <a:rPr lang="en-US" sz="2200" b="1" dirty="0" smtClean="0">
                <a:solidFill>
                  <a:schemeClr val="bg1"/>
                </a:solidFill>
              </a:rPr>
              <a:t>1.3575 GHz</a:t>
            </a:r>
          </a:p>
          <a:p>
            <a:pPr>
              <a:lnSpc>
                <a:spcPct val="150000"/>
              </a:lnSpc>
            </a:pPr>
            <a:r>
              <a:rPr lang="en-US" sz="2200" b="1" dirty="0" smtClean="0">
                <a:solidFill>
                  <a:srgbClr val="FFFF00"/>
                </a:solidFill>
              </a:rPr>
              <a:t>Maximum S21: </a:t>
            </a:r>
            <a:r>
              <a:rPr lang="en-US" sz="2200" b="1" dirty="0" smtClean="0">
                <a:solidFill>
                  <a:schemeClr val="bg1"/>
                </a:solidFill>
              </a:rPr>
              <a:t>-13.5 dB </a:t>
            </a:r>
            <a:endParaRPr lang="en-IN" sz="22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056014"/>
            <a:ext cx="2999492" cy="299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2950</TotalTime>
  <Words>620</Words>
  <Application>Microsoft Office PowerPoint</Application>
  <PresentationFormat>Custom</PresentationFormat>
  <Paragraphs>159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Poppins Light</vt:lpstr>
      <vt:lpstr>Poppins Medium</vt:lpstr>
      <vt:lpstr>Bauhaus 93</vt:lpstr>
      <vt:lpstr>Arial Black</vt:lpstr>
      <vt:lpstr>Poppins Medium Bold</vt:lpstr>
      <vt:lpstr>Calibri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MIMO Antenna in 5G Communication</dc:title>
  <dc:creator>Nabanita</dc:creator>
  <cp:lastModifiedBy>Nabanita</cp:lastModifiedBy>
  <cp:revision>236</cp:revision>
  <dcterms:created xsi:type="dcterms:W3CDTF">2006-08-16T00:00:00Z</dcterms:created>
  <dcterms:modified xsi:type="dcterms:W3CDTF">2022-06-20T14:47:36Z</dcterms:modified>
  <dc:identifier>DAEzPtMTJpU</dc:identifier>
</cp:coreProperties>
</file>